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4" r:id="rId4"/>
    <p:sldId id="266" r:id="rId5"/>
    <p:sldId id="269" r:id="rId6"/>
    <p:sldId id="271" r:id="rId7"/>
    <p:sldId id="272" r:id="rId8"/>
    <p:sldId id="270" r:id="rId9"/>
    <p:sldId id="273" r:id="rId10"/>
    <p:sldId id="274" r:id="rId11"/>
    <p:sldId id="261" r:id="rId12"/>
    <p:sldId id="276" r:id="rId13"/>
    <p:sldId id="275" r:id="rId14"/>
    <p:sldId id="278" r:id="rId15"/>
    <p:sldId id="279" r:id="rId16"/>
    <p:sldId id="281" r:id="rId17"/>
    <p:sldId id="282" r:id="rId18"/>
    <p:sldId id="283" r:id="rId19"/>
    <p:sldId id="285" r:id="rId20"/>
    <p:sldId id="286" r:id="rId21"/>
    <p:sldId id="288" r:id="rId22"/>
    <p:sldId id="289" r:id="rId23"/>
    <p:sldId id="262" r:id="rId24"/>
    <p:sldId id="290" r:id="rId25"/>
    <p:sldId id="291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 varScale="1">
        <p:scale>
          <a:sx n="126" d="100"/>
          <a:sy n="126" d="100"/>
        </p:scale>
        <p:origin x="14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5149-B411-45F1-9DFE-9D49D67C4870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0FD8-38A8-4D3A-A138-7699AB233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5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0FD8-38A8-4D3A-A138-7699AB233E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8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0FD8-38A8-4D3A-A138-7699AB233E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8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0FD8-38A8-4D3A-A138-7699AB233E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8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1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1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3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8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3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3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E896-1FB8-4074-9806-B40FE1A654F7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F256-DB47-4209-9A25-5078C7DF2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6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Система подготовки учащихся к ОГЭ по </a:t>
            </a:r>
            <a:r>
              <a:rPr lang="ru-RU" sz="3600" b="1" dirty="0" smtClean="0">
                <a:solidFill>
                  <a:srgbClr val="002060"/>
                </a:solidFill>
              </a:rPr>
              <a:t>математике.</a:t>
            </a: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 </a:t>
            </a:r>
            <a:r>
              <a:rPr lang="ru-RU" sz="3600" i="1" dirty="0">
                <a:solidFill>
                  <a:srgbClr val="FF0000"/>
                </a:solidFill>
              </a:rPr>
              <a:t>Решение геометрических задач повышенного уровня сложности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400800" cy="187220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Лаврова-Кривенко Я. В., </a:t>
            </a:r>
          </a:p>
          <a:p>
            <a:pPr algn="r"/>
            <a:r>
              <a:rPr lang="ru-RU" sz="2800" dirty="0" err="1" smtClean="0">
                <a:solidFill>
                  <a:srgbClr val="002060"/>
                </a:solidFill>
              </a:rPr>
              <a:t>к.п.н</a:t>
            </a:r>
            <a:r>
              <a:rPr lang="ru-RU" sz="2800" dirty="0" smtClean="0">
                <a:solidFill>
                  <a:srgbClr val="002060"/>
                </a:solidFill>
              </a:rPr>
              <a:t>., доцент </a:t>
            </a:r>
            <a:r>
              <a:rPr lang="ru-RU" sz="2800" dirty="0" err="1" smtClean="0">
                <a:solidFill>
                  <a:srgbClr val="002060"/>
                </a:solidFill>
              </a:rPr>
              <a:t>каф.ЕМД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ТОГИРРО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197486" cy="17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№</a:t>
            </a:r>
            <a:r>
              <a:rPr lang="ru-RU" sz="3200" i="1" dirty="0" smtClean="0">
                <a:solidFill>
                  <a:srgbClr val="FF0066"/>
                </a:solidFill>
              </a:rPr>
              <a:t>1 </a:t>
            </a:r>
            <a:r>
              <a:rPr lang="ru-RU" sz="3200" b="1" i="1" dirty="0" smtClean="0">
                <a:solidFill>
                  <a:srgbClr val="FF0066"/>
                </a:solidFill>
              </a:rPr>
              <a:t>(Решение)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11855" y="1603337"/>
                <a:ext cx="8229600" cy="5066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4. Рассмотрим треугольник ВМС: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sz="2800" dirty="0" smtClean="0"/>
                  <a:t>по теореме о сумме углов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в треугольнике;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по теореме синусов </a:t>
                </a:r>
                <a:r>
                  <a:rPr lang="ru-RU" sz="2800" u="sng" dirty="0"/>
                  <a:t>(</a:t>
                </a:r>
                <a:r>
                  <a:rPr lang="ru-RU" sz="2800" u="sng" dirty="0" err="1"/>
                  <a:t>справоч</a:t>
                </a:r>
                <a:r>
                  <a:rPr lang="ru-RU" sz="2800" u="sng" dirty="0"/>
                  <a:t>. м.)</a:t>
                </a:r>
              </a:p>
              <a:p>
                <a:pPr marL="0" indent="0">
                  <a:buNone/>
                </a:pPr>
                <a:r>
                  <a:rPr lang="ru-RU" sz="2800" smtClean="0"/>
                  <a:t>найдем </a:t>
                </a:r>
                <a:r>
                  <a:rPr lang="ru-RU" sz="2800" dirty="0" smtClean="0"/>
                  <a:t>сторону ВМ</a:t>
                </a:r>
              </a:p>
              <a:p>
                <a:endParaRPr lang="ru-RU" dirty="0" smtClean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5. А</a:t>
                </a:r>
                <a:r>
                  <a:rPr lang="en-US" sz="2800" dirty="0" smtClean="0"/>
                  <a:t>D </a:t>
                </a:r>
                <a:r>
                  <a:rPr lang="ru-RU" sz="2800" dirty="0" smtClean="0"/>
                  <a:t>– диаметр описанной окружности. 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8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 smtClean="0"/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55" y="1603337"/>
                <a:ext cx="8229600" cy="5066023"/>
              </a:xfrm>
              <a:blipFill rotWithShape="1">
                <a:blip r:embed="rId3"/>
                <a:stretch>
                  <a:fillRect l="-1556" t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8" t="61968" r="30622" b="31742"/>
          <a:stretch/>
        </p:blipFill>
        <p:spPr bwMode="auto">
          <a:xfrm>
            <a:off x="1673357" y="4862391"/>
            <a:ext cx="6066995" cy="9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 t="30262" r="11864" b="43932"/>
          <a:stretch/>
        </p:blipFill>
        <p:spPr bwMode="auto">
          <a:xfrm>
            <a:off x="5800453" y="1976151"/>
            <a:ext cx="2592288" cy="22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54215" r="38029" b="43789"/>
          <a:stretch/>
        </p:blipFill>
        <p:spPr bwMode="auto">
          <a:xfrm>
            <a:off x="570406" y="2276872"/>
            <a:ext cx="4925889" cy="3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7030A0"/>
                </a:solidFill>
              </a:rPr>
              <a:t>Задача </a:t>
            </a:r>
            <a:r>
              <a:rPr lang="ru-RU" sz="3200" i="1" dirty="0" smtClean="0">
                <a:solidFill>
                  <a:srgbClr val="7030A0"/>
                </a:solidFill>
              </a:rPr>
              <a:t>№2</a:t>
            </a:r>
            <a:endParaRPr lang="ru-RU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Высоты остроугольного треугольника АВС, проведенные из точек В и С, продолжили до пересечения с описанной окружностью 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. Оказалось, что отрезок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проходит через центр описанной окружности. Найдите угол ВАС.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9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7030A0"/>
                </a:solidFill>
              </a:rPr>
              <a:t>Задача </a:t>
            </a:r>
            <a:r>
              <a:rPr lang="ru-RU" sz="3200" i="1" dirty="0" smtClean="0">
                <a:solidFill>
                  <a:srgbClr val="7030A0"/>
                </a:solidFill>
              </a:rPr>
              <a:t>№2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2" t="50598" r="12786" b="17213"/>
          <a:stretch/>
        </p:blipFill>
        <p:spPr bwMode="auto">
          <a:xfrm>
            <a:off x="2195736" y="1556792"/>
            <a:ext cx="5256584" cy="467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0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7030A0"/>
                </a:solidFill>
              </a:rPr>
              <a:t>Задача </a:t>
            </a:r>
            <a:r>
              <a:rPr lang="ru-RU" sz="3200" i="1" dirty="0" smtClean="0">
                <a:solidFill>
                  <a:srgbClr val="7030A0"/>
                </a:solidFill>
              </a:rPr>
              <a:t>№2 </a:t>
            </a:r>
            <a:r>
              <a:rPr lang="ru-RU" sz="3200" b="1" i="1" dirty="0" smtClean="0">
                <a:solidFill>
                  <a:srgbClr val="7030A0"/>
                </a:solidFill>
              </a:rPr>
              <a:t>(Решение)</a:t>
            </a:r>
            <a:endParaRPr lang="ru-RU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/>
                  <a:t>- диаметр описанной окружности по условию.</a:t>
                </a:r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2.  ∟В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/>
                  <a:t>С = ∟САВ = ∟С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/>
                  <a:t>В </a:t>
                </a:r>
                <a:r>
                  <a:rPr lang="ru-RU" sz="2800" dirty="0" smtClean="0"/>
                  <a:t>– 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как вписанные, опирающиеся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на одну и ту же дугу.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2" t="50598" r="12786" b="17213"/>
          <a:stretch/>
        </p:blipFill>
        <p:spPr bwMode="auto">
          <a:xfrm>
            <a:off x="5292080" y="2780928"/>
            <a:ext cx="3600400" cy="320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7030A0"/>
                </a:solidFill>
              </a:rPr>
              <a:t>Задача </a:t>
            </a:r>
            <a:r>
              <a:rPr lang="ru-RU" sz="3200" i="1" dirty="0" smtClean="0">
                <a:solidFill>
                  <a:srgbClr val="7030A0"/>
                </a:solidFill>
              </a:rPr>
              <a:t>№2 </a:t>
            </a:r>
            <a:r>
              <a:rPr lang="ru-RU" sz="3200" b="1" i="1" dirty="0" smtClean="0">
                <a:solidFill>
                  <a:srgbClr val="7030A0"/>
                </a:solidFill>
              </a:rPr>
              <a:t>(Решение)</a:t>
            </a:r>
            <a:endParaRPr lang="ru-RU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916832"/>
                <a:ext cx="8568952" cy="46699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3. В прямоугольном треугольнике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ОС</m:t>
                    </m:r>
                  </m:oMath>
                </a14:m>
                <a:r>
                  <a:rPr lang="ru-RU" sz="2800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                 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/>
                  <a:t>ОС = 90° - </a:t>
                </a:r>
                <a:r>
                  <a:rPr lang="ru-RU" sz="2800" dirty="0"/>
                  <a:t>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В</m:t>
                        </m:r>
                        <m:r>
                          <a:rPr lang="ru-RU" sz="2800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/>
                  <a:t>С </a:t>
                </a:r>
                <a:r>
                  <a:rPr lang="ru-RU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    В прямоугольном  </a:t>
                </a:r>
                <a:r>
                  <a:rPr lang="ru-RU" sz="2800" dirty="0"/>
                  <a:t>треугольнике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𝐿𝐶𝑂</m:t>
                    </m:r>
                  </m:oMath>
                </a14:m>
                <a:r>
                  <a:rPr lang="ru-RU" sz="2800" dirty="0"/>
                  <a:t>:</a:t>
                </a:r>
              </a:p>
              <a:p>
                <a:pPr marL="0" indent="0">
                  <a:buNone/>
                </a:pPr>
                <a:r>
                  <a:rPr lang="ru-RU" sz="2800" dirty="0"/>
                  <a:t>    </a:t>
                </a:r>
                <a:r>
                  <a:rPr lang="ru-RU" sz="2800" dirty="0" smtClean="0"/>
                  <a:t>∟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𝐿𝐶𝑂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 smtClean="0"/>
                  <a:t>= </a:t>
                </a:r>
                <a:r>
                  <a:rPr lang="ru-RU" sz="2800" dirty="0"/>
                  <a:t>90° - 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b="0" i="0" smtClean="0">
                        <a:latin typeface="Cambria Math"/>
                      </a:rPr>
                      <m:t>ОС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= </a:t>
                </a:r>
                <a:r>
                  <a:rPr lang="ru-RU" sz="2800" dirty="0"/>
                  <a:t>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ВВ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/>
                  <a:t>С </a:t>
                </a:r>
                <a:r>
                  <a:rPr lang="ru-RU" sz="2800" dirty="0" smtClean="0"/>
                  <a:t>= </a:t>
                </a:r>
                <a:r>
                  <a:rPr lang="ru-RU" sz="2800" dirty="0"/>
                  <a:t>∟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ВАС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.</a:t>
                </a:r>
                <a:endParaRPr lang="ru-RU" sz="28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4. Рассмотрим треугольник  </a:t>
                </a:r>
                <a:r>
                  <a:rPr lang="ru-RU" sz="2800" i="1" dirty="0" smtClean="0"/>
                  <a:t>САМ</a:t>
                </a:r>
                <a:r>
                  <a:rPr lang="ru-RU" sz="2800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sz="2800" dirty="0"/>
                  <a:t>∟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ВАС</m:t>
                    </m:r>
                  </m:oMath>
                </a14:m>
                <a:r>
                  <a:rPr lang="ru-RU" sz="2800" dirty="0" smtClean="0"/>
                  <a:t> = </a:t>
                </a:r>
                <a:r>
                  <a:rPr lang="ru-RU" sz="2800" dirty="0"/>
                  <a:t>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/>
                          </a:rPr>
                          <m:t>АСС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/>
                  <a:t> = 45</a:t>
                </a:r>
                <a:r>
                  <a:rPr lang="ru-RU" sz="2800" dirty="0"/>
                  <a:t> </a:t>
                </a:r>
                <a:r>
                  <a:rPr lang="ru-RU" sz="2800" dirty="0" smtClean="0"/>
                  <a:t>°.</a:t>
                </a:r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Ответ: </a:t>
                </a:r>
                <a:r>
                  <a:rPr lang="ru-RU" sz="2800" dirty="0"/>
                  <a:t>45 °</a:t>
                </a:r>
                <a:endParaRPr lang="ru-RU" sz="2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916832"/>
                <a:ext cx="8568952" cy="4669979"/>
              </a:xfrm>
              <a:blipFill rotWithShape="1">
                <a:blip r:embed="rId2"/>
                <a:stretch>
                  <a:fillRect l="-1422" t="-1173" b="-24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2" t="50598" r="12786" b="17213"/>
          <a:stretch/>
        </p:blipFill>
        <p:spPr bwMode="auto">
          <a:xfrm>
            <a:off x="6012159" y="4101715"/>
            <a:ext cx="3098169" cy="27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Через середину К медианы ВМ треугольника АВС и вершину А проведена прямая, пересекающая сторону ВС в точке Р. Найдите отношение площади треугольника АВК к площади четырехугольника КРСМ.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2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152756" cy="33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 </a:t>
            </a:r>
            <a:r>
              <a:rPr lang="ru-RU" b="1" i="1" dirty="0" smtClean="0">
                <a:solidFill>
                  <a:srgbClr val="0070C0"/>
                </a:solidFill>
              </a:rPr>
              <a:t>(Решение)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Проведем отрезок МТ, параллельный АР.</a:t>
            </a:r>
          </a:p>
          <a:p>
            <a:pPr marL="0" indent="0">
              <a:buNone/>
            </a:pPr>
            <a:r>
              <a:rPr lang="ru-RU" dirty="0" smtClean="0"/>
              <a:t>Тогда МТ – средняя линия треугольника АРС</a:t>
            </a:r>
          </a:p>
          <a:p>
            <a:pPr marL="0" indent="0">
              <a:buNone/>
            </a:pPr>
            <a:r>
              <a:rPr lang="ru-RU" dirty="0" smtClean="0"/>
              <a:t>и СТ = ТР.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 startAt="2"/>
            </a:pPr>
            <a:r>
              <a:rPr lang="ru-RU" dirty="0" smtClean="0"/>
              <a:t>КР – средняя линия</a:t>
            </a:r>
          </a:p>
          <a:p>
            <a:pPr marL="0" indent="0">
              <a:buNone/>
            </a:pPr>
            <a:r>
              <a:rPr lang="ru-RU" dirty="0" smtClean="0"/>
              <a:t>треугольника ВМТ</a:t>
            </a:r>
          </a:p>
          <a:p>
            <a:pPr marL="0" indent="0">
              <a:buNone/>
            </a:pPr>
            <a:r>
              <a:rPr lang="ru-RU" dirty="0" smtClean="0"/>
              <a:t>и ТР = ВР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047504" cy="22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 </a:t>
            </a:r>
            <a:r>
              <a:rPr lang="ru-RU" b="1" i="1" dirty="0" smtClean="0">
                <a:solidFill>
                  <a:srgbClr val="0070C0"/>
                </a:solidFill>
              </a:rPr>
              <a:t>(Решение)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Обозначим площадь треугольника ВКР через </a:t>
            </a:r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Тогда площадь треугольника КРС, имеющего ту же высоту и вдвое больше основание, равна </a:t>
            </a:r>
            <a:r>
              <a:rPr lang="ru-RU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ru-RU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047504" cy="22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 </a:t>
            </a:r>
            <a:r>
              <a:rPr lang="ru-RU" b="1" i="1" dirty="0" smtClean="0">
                <a:solidFill>
                  <a:srgbClr val="0070C0"/>
                </a:solidFill>
              </a:rPr>
              <a:t>(Решение)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4. Значит площадь треугольника СКВ равна </a:t>
            </a:r>
            <a:r>
              <a:rPr lang="ru-RU" sz="2800" b="1" dirty="0" smtClean="0">
                <a:solidFill>
                  <a:srgbClr val="00B050"/>
                </a:solidFill>
              </a:rPr>
              <a:t>3</a:t>
            </a:r>
            <a:r>
              <a:rPr lang="en-US" sz="2800" b="1" dirty="0" smtClean="0">
                <a:solidFill>
                  <a:srgbClr val="00B050"/>
                </a:solidFill>
              </a:rPr>
              <a:t>S</a:t>
            </a:r>
            <a:endParaRPr lang="ru-R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и равна площади треугольника СМК</a:t>
            </a:r>
          </a:p>
          <a:p>
            <a:pPr marL="0" indent="0">
              <a:buNone/>
            </a:pPr>
            <a:r>
              <a:rPr lang="ru-RU" sz="2800" dirty="0" smtClean="0"/>
              <a:t>(треугольники имеют одну высоту, проведенную из вершины С и равные основания),</a:t>
            </a:r>
          </a:p>
          <a:p>
            <a:pPr marL="0" indent="0">
              <a:buNone/>
            </a:pPr>
            <a:r>
              <a:rPr lang="ru-RU" sz="2800" dirty="0" smtClean="0"/>
              <a:t>которая также равна площади треугольника АМК.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5. Площадь треугольника АМК</a:t>
            </a:r>
          </a:p>
          <a:p>
            <a:pPr marL="0" indent="0">
              <a:buNone/>
            </a:pPr>
            <a:r>
              <a:rPr lang="ru-RU" sz="2800" dirty="0" smtClean="0"/>
              <a:t>равна площади треугольника АВК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24" y="4524874"/>
            <a:ext cx="3312368" cy="18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FF0066"/>
                </a:solidFill>
              </a:rPr>
              <a:t>Задача №1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085584" cy="4021907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Середина М стороны </a:t>
            </a:r>
            <a:r>
              <a:rPr lang="en-US" sz="2800" dirty="0" smtClean="0"/>
              <a:t>AD</a:t>
            </a:r>
            <a:r>
              <a:rPr lang="ru-RU" sz="2800" dirty="0" smtClean="0"/>
              <a:t> выпуклого четырехугольника равноудалена от всех его вершин. Найдите </a:t>
            </a:r>
            <a:r>
              <a:rPr lang="en-US" sz="2800" dirty="0" smtClean="0"/>
              <a:t>AD</a:t>
            </a:r>
            <a:r>
              <a:rPr lang="ru-RU" sz="2800" dirty="0" smtClean="0"/>
              <a:t>, если ВС = 8, а углы В и С четырехугольника равны соответственно 129° и 96°.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8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Треугольники.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Задача №3 </a:t>
            </a:r>
            <a:r>
              <a:rPr lang="ru-RU" b="1" i="1" dirty="0" smtClean="0">
                <a:solidFill>
                  <a:srgbClr val="0070C0"/>
                </a:solidFill>
              </a:rPr>
              <a:t>(Решение)</a:t>
            </a:r>
            <a:endParaRPr lang="ru-RU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6. Таким образом,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ВКР</m:t>
                        </m:r>
                      </m:sub>
                    </m:sSub>
                  </m:oMath>
                </a14:m>
                <a:r>
                  <a:rPr lang="ru-RU" sz="2800" i="1" dirty="0" smtClean="0"/>
                  <a:t> =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ru-RU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КР</m:t>
                        </m:r>
                        <m:r>
                          <a:rPr lang="ru-RU" sz="2800" b="0" i="1" smtClean="0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sz="2800" i="1" dirty="0"/>
                  <a:t> = </a:t>
                </a:r>
                <a:r>
                  <a:rPr lang="ru-RU" sz="2800" b="1" dirty="0">
                    <a:solidFill>
                      <a:srgbClr val="00B050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ru-RU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  <m:r>
                          <a:rPr lang="ru-RU" sz="2800" b="0" i="1" smtClean="0">
                            <a:latin typeface="Cambria Math"/>
                          </a:rPr>
                          <m:t>МК</m:t>
                        </m:r>
                      </m:sub>
                    </m:sSub>
                  </m:oMath>
                </a14:m>
                <a:r>
                  <a:rPr lang="ru-RU" sz="2800" i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А</m:t>
                        </m:r>
                        <m:r>
                          <a:rPr lang="ru-RU" sz="2800" i="1">
                            <a:latin typeface="Cambria Math"/>
                          </a:rPr>
                          <m:t>МК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АВ</m:t>
                        </m:r>
                        <m:r>
                          <a:rPr lang="ru-RU" sz="2800" i="1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i="1" dirty="0"/>
                  <a:t>= </a:t>
                </a:r>
                <a:r>
                  <a:rPr lang="ru-RU" sz="2800" b="1" dirty="0" smtClean="0">
                    <a:solidFill>
                      <a:srgbClr val="00B050"/>
                    </a:solidFill>
                  </a:rPr>
                  <a:t>3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ru-RU" sz="2800" dirty="0"/>
                  <a:t>, </a:t>
                </a:r>
                <a:endParaRPr lang="ru-RU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К</m:t>
                        </m:r>
                        <m:r>
                          <a:rPr lang="ru-RU" sz="2800" b="0" i="1" smtClean="0">
                            <a:latin typeface="Cambria Math"/>
                          </a:rPr>
                          <m:t>РСМ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i="1" dirty="0"/>
                  <a:t>= </a:t>
                </a:r>
                <a:r>
                  <a:rPr lang="ru-RU" sz="2800" b="1" dirty="0" smtClean="0">
                    <a:solidFill>
                      <a:srgbClr val="00B050"/>
                    </a:solidFill>
                  </a:rPr>
                  <a:t>5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ru-RU" sz="2800" dirty="0" smtClean="0"/>
                  <a:t>.</a:t>
                </a:r>
                <a:endParaRPr lang="ru-RU" sz="28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Значит,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/>
                              </a:rPr>
                              <m:t>АВК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/>
                              </a:rPr>
                              <m:t>КРСМ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sz="2800" dirty="0" smtClean="0"/>
                  <a:t>= 0,6.</a:t>
                </a:r>
              </a:p>
              <a:p>
                <a:pPr marL="0" indent="0">
                  <a:buNone/>
                </a:pPr>
                <a:endParaRPr lang="ru-RU" sz="2800" dirty="0"/>
              </a:p>
              <a:p>
                <a:pPr marL="0" indent="0">
                  <a:buNone/>
                </a:pPr>
                <a:r>
                  <a:rPr lang="ru-RU" sz="2800" dirty="0" smtClean="0"/>
                  <a:t>Ответ: 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0,6</a:t>
                </a:r>
                <a:endParaRPr lang="ru-RU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endParaRPr lang="ru-RU" sz="2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b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4736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Четырехугольники.</a:t>
            </a:r>
            <a:r>
              <a:rPr lang="ru-RU" sz="3200" b="1" dirty="0">
                <a:solidFill>
                  <a:srgbClr val="00B050"/>
                </a:solidFill>
              </a:rPr>
              <a:t/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3300"/>
                </a:solidFill>
              </a:rPr>
              <a:t>Задача </a:t>
            </a:r>
            <a:r>
              <a:rPr lang="ru-RU" sz="3200" i="1" dirty="0" smtClean="0">
                <a:solidFill>
                  <a:srgbClr val="FF3300"/>
                </a:solidFill>
              </a:rPr>
              <a:t>№4</a:t>
            </a:r>
            <a:br>
              <a:rPr lang="ru-RU" sz="3200" i="1" dirty="0" smtClean="0">
                <a:solidFill>
                  <a:srgbClr val="FF3300"/>
                </a:solidFill>
              </a:rPr>
            </a:br>
            <a:r>
              <a:rPr lang="ru-RU" sz="3200" i="1" dirty="0" smtClean="0">
                <a:solidFill>
                  <a:srgbClr val="FF3300"/>
                </a:solidFill>
              </a:rPr>
              <a:t>(для самостоятельной работы)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трапеции АВС</a:t>
            </a:r>
            <a:r>
              <a:rPr lang="en-US" dirty="0" smtClean="0"/>
              <a:t>D</a:t>
            </a:r>
            <a:r>
              <a:rPr lang="ru-RU" dirty="0" smtClean="0"/>
              <a:t> основание </a:t>
            </a:r>
            <a:r>
              <a:rPr lang="en-US" dirty="0" smtClean="0"/>
              <a:t>AD</a:t>
            </a:r>
            <a:r>
              <a:rPr lang="ru-RU" dirty="0" smtClean="0"/>
              <a:t> вдвое больше основания ВС и вдвое больше боковой стороны С</a:t>
            </a:r>
            <a:r>
              <a:rPr lang="en-US" dirty="0" smtClean="0"/>
              <a:t>D</a:t>
            </a:r>
            <a:r>
              <a:rPr lang="ru-RU" dirty="0" smtClean="0"/>
              <a:t>. Угол </a:t>
            </a:r>
            <a:r>
              <a:rPr lang="en-US" dirty="0" smtClean="0"/>
              <a:t>AD</a:t>
            </a:r>
            <a:r>
              <a:rPr lang="ru-RU" dirty="0" smtClean="0"/>
              <a:t>С равен 60°, сторона АВ равна 4. Найдите площадь трапеции.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5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Четырехугольники.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3300"/>
                </a:solidFill>
              </a:rPr>
              <a:t>Задача №4</a:t>
            </a:r>
            <a:br>
              <a:rPr lang="ru-RU" sz="3200" i="1" dirty="0">
                <a:solidFill>
                  <a:srgbClr val="FF3300"/>
                </a:solidFill>
              </a:rPr>
            </a:br>
            <a:r>
              <a:rPr lang="ru-RU" sz="3200" i="1" dirty="0">
                <a:solidFill>
                  <a:srgbClr val="FF3300"/>
                </a:solidFill>
              </a:rPr>
              <a:t>(для самостоятельной работы)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Ответ: </a:t>
                </a:r>
                <a:r>
                  <a:rPr lang="ru-RU" sz="2800" dirty="0" smtClean="0"/>
                  <a:t>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sz="2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9" t="22817" r="13131" b="58731"/>
          <a:stretch/>
        </p:blipFill>
        <p:spPr bwMode="auto">
          <a:xfrm>
            <a:off x="2195736" y="2276872"/>
            <a:ext cx="449092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</a:t>
            </a:r>
            <a:r>
              <a:rPr lang="ru-RU" sz="3200" i="1" dirty="0" smtClean="0">
                <a:solidFill>
                  <a:srgbClr val="FF0066"/>
                </a:solidFill>
              </a:rPr>
              <a:t>№5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выпуклом четырехугольнике </a:t>
            </a:r>
            <a:r>
              <a:rPr lang="en-US" dirty="0" smtClean="0"/>
              <a:t>NPQM</a:t>
            </a:r>
            <a:r>
              <a:rPr lang="ru-RU" dirty="0" smtClean="0"/>
              <a:t> диагональ </a:t>
            </a:r>
            <a:r>
              <a:rPr lang="en-US" dirty="0" smtClean="0"/>
              <a:t>NQ</a:t>
            </a:r>
            <a:r>
              <a:rPr lang="ru-RU" dirty="0" smtClean="0"/>
              <a:t> является биссектрисой угла Р</a:t>
            </a:r>
            <a:r>
              <a:rPr lang="en-US" dirty="0"/>
              <a:t>N</a:t>
            </a:r>
            <a:r>
              <a:rPr lang="ru-RU" dirty="0" smtClean="0"/>
              <a:t>М и пересекается  с диагональю РМ в точке </a:t>
            </a:r>
            <a:r>
              <a:rPr lang="en-US" dirty="0" smtClean="0"/>
              <a:t>S</a:t>
            </a:r>
            <a:r>
              <a:rPr lang="ru-RU" dirty="0" smtClean="0"/>
              <a:t>. Найдите </a:t>
            </a:r>
            <a:r>
              <a:rPr lang="en-US" dirty="0" smtClean="0"/>
              <a:t>NS</a:t>
            </a:r>
            <a:r>
              <a:rPr lang="ru-RU" dirty="0" smtClean="0"/>
              <a:t>, если известно, что около четырехугольника </a:t>
            </a:r>
            <a:r>
              <a:rPr lang="en-US" dirty="0"/>
              <a:t>NPQM</a:t>
            </a:r>
            <a:r>
              <a:rPr lang="ru-RU" dirty="0"/>
              <a:t> </a:t>
            </a:r>
            <a:r>
              <a:rPr lang="ru-RU" dirty="0" smtClean="0"/>
              <a:t>можно описать окружность, </a:t>
            </a:r>
            <a:r>
              <a:rPr lang="en-US" dirty="0" smtClean="0"/>
              <a:t>PQ</a:t>
            </a:r>
            <a:r>
              <a:rPr lang="ru-RU" dirty="0" smtClean="0"/>
              <a:t> = 14, </a:t>
            </a:r>
            <a:r>
              <a:rPr lang="en-US" dirty="0" smtClean="0"/>
              <a:t>SQ</a:t>
            </a:r>
            <a:r>
              <a:rPr lang="ru-RU" dirty="0" smtClean="0"/>
              <a:t> =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3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</a:t>
            </a:r>
            <a:r>
              <a:rPr lang="ru-RU" sz="3200" i="1" dirty="0" smtClean="0">
                <a:solidFill>
                  <a:srgbClr val="FF0066"/>
                </a:solidFill>
              </a:rPr>
              <a:t>№5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7" t="37885" r="12440" b="41270"/>
          <a:stretch/>
        </p:blipFill>
        <p:spPr bwMode="auto">
          <a:xfrm>
            <a:off x="2555776" y="1927495"/>
            <a:ext cx="4053628" cy="373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</a:t>
            </a:r>
            <a:r>
              <a:rPr lang="ru-RU" sz="3200" i="1" dirty="0" smtClean="0">
                <a:solidFill>
                  <a:srgbClr val="FF0066"/>
                </a:solidFill>
              </a:rPr>
              <a:t>№5 </a:t>
            </a:r>
            <a:r>
              <a:rPr lang="ru-RU" sz="3200" b="1" i="1" dirty="0" smtClean="0">
                <a:solidFill>
                  <a:srgbClr val="FF0066"/>
                </a:solidFill>
              </a:rPr>
              <a:t>(Решение)</a:t>
            </a:r>
            <a:endParaRPr lang="ru-RU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800" dirty="0" smtClean="0"/>
                  <a:t>1. Так как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sz="2800" dirty="0" smtClean="0"/>
                  <a:t>треугольник </a:t>
                </a:r>
                <a:r>
                  <a:rPr lang="en-US" sz="2800" dirty="0" smtClean="0"/>
                  <a:t>PQS </a:t>
                </a:r>
                <a:r>
                  <a:rPr lang="ru-RU" sz="2800" dirty="0" smtClean="0"/>
                  <a:t>подобен треугольнику </a:t>
                </a:r>
                <a:r>
                  <a:rPr lang="en-US" sz="2800" dirty="0" smtClean="0"/>
                  <a:t>NQP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по двум углам (угол при вершине </a:t>
                </a:r>
                <a:r>
                  <a:rPr lang="en-US" sz="2800" dirty="0" smtClean="0"/>
                  <a:t>Q</a:t>
                </a:r>
                <a:r>
                  <a:rPr lang="ru-RU" sz="2800" dirty="0" smtClean="0"/>
                  <a:t> общий).</a:t>
                </a:r>
              </a:p>
              <a:p>
                <a:pPr marL="0" indent="0">
                  <a:buNone/>
                </a:pPr>
                <a:r>
                  <a:rPr lang="ru-RU" sz="2800" dirty="0" smtClean="0"/>
                  <a:t>2. Поэтому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𝑄𝑆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𝑃𝑄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𝑃𝑄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𝑄𝑁</m:t>
                        </m:r>
                      </m:den>
                    </m:f>
                  </m:oMath>
                </a14:m>
                <a:r>
                  <a:rPr lang="ru-RU" sz="2800" dirty="0" smtClean="0"/>
                  <a:t>.</a:t>
                </a:r>
              </a:p>
              <a:p>
                <a:pPr marL="0" indent="0">
                  <a:buNone/>
                </a:pPr>
                <a:endParaRPr lang="ru-RU" sz="28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Ответ: </a:t>
                </a:r>
                <a:r>
                  <a:rPr lang="ru-RU" sz="2800" dirty="0" smtClean="0"/>
                  <a:t>45</a:t>
                </a:r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481" t="-1099" b="-2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9" t="37339" r="49508" b="59330"/>
          <a:stretch/>
        </p:blipFill>
        <p:spPr bwMode="auto">
          <a:xfrm>
            <a:off x="1762291" y="2244159"/>
            <a:ext cx="4278816" cy="4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44415" r="49861" b="48509"/>
          <a:stretch/>
        </p:blipFill>
        <p:spPr bwMode="auto">
          <a:xfrm>
            <a:off x="323528" y="4523184"/>
            <a:ext cx="5718976" cy="11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7" t="37885" r="12440" b="41270"/>
          <a:stretch/>
        </p:blipFill>
        <p:spPr bwMode="auto">
          <a:xfrm>
            <a:off x="6041107" y="4005064"/>
            <a:ext cx="2923381" cy="2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FF0066"/>
                </a:solidFill>
              </a:rPr>
              <a:t>Задача №1 (анализ задачной формулировки)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085584" cy="40219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Середина М стороны </a:t>
            </a:r>
            <a:r>
              <a:rPr lang="en-US" sz="2800" dirty="0" smtClean="0"/>
              <a:t>AD</a:t>
            </a:r>
            <a:r>
              <a:rPr lang="ru-RU" sz="2800" dirty="0" smtClean="0"/>
              <a:t> выпуклого четырехугольника равноудалена от всех его вершин.</a:t>
            </a:r>
          </a:p>
          <a:p>
            <a:pPr marL="0" indent="0" algn="just">
              <a:buNone/>
            </a:pPr>
            <a:r>
              <a:rPr lang="ru-RU" sz="2800" dirty="0" smtClean="0"/>
              <a:t>Найдите </a:t>
            </a:r>
            <a:r>
              <a:rPr lang="en-US" sz="2800" dirty="0" smtClean="0"/>
              <a:t>AD</a:t>
            </a:r>
            <a:r>
              <a:rPr lang="ru-RU" sz="2800" dirty="0" smtClean="0"/>
              <a:t>, если</a:t>
            </a:r>
          </a:p>
          <a:p>
            <a:pPr marL="0" indent="0" algn="just">
              <a:buNone/>
            </a:pPr>
            <a:r>
              <a:rPr lang="ru-RU" sz="2800" dirty="0" smtClean="0"/>
              <a:t>ВС = 8, а углы В и С четырехугольника равны соответственно 129° и 96°.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92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FF0066"/>
                </a:solidFill>
              </a:rPr>
              <a:t>Задача №1 (анализ задачной ситуации, установление конструктивных связей)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085584" cy="40219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Середина М (3) </a:t>
            </a:r>
            <a:r>
              <a:rPr lang="ru-RU" sz="2800" dirty="0" smtClean="0">
                <a:solidFill>
                  <a:srgbClr val="002060"/>
                </a:solidFill>
              </a:rPr>
              <a:t>стороны (2)</a:t>
            </a:r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AD</a:t>
            </a:r>
            <a:r>
              <a:rPr lang="ru-RU" sz="2800" dirty="0" smtClean="0">
                <a:solidFill>
                  <a:srgbClr val="FF0000"/>
                </a:solidFill>
              </a:rPr>
              <a:t> (1)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выпуклого четырехугольника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равноудалена от всех его вершин.</a:t>
            </a:r>
          </a:p>
          <a:p>
            <a:pPr marL="0" indent="0" algn="just">
              <a:buNone/>
            </a:pPr>
            <a:r>
              <a:rPr lang="ru-RU" sz="2800" u="sng" dirty="0" smtClean="0"/>
              <a:t>Найдите</a:t>
            </a:r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AD</a:t>
            </a:r>
            <a:r>
              <a:rPr lang="ru-RU" sz="2800" dirty="0" smtClean="0">
                <a:solidFill>
                  <a:srgbClr val="FF0000"/>
                </a:solidFill>
              </a:rPr>
              <a:t> (1)</a:t>
            </a:r>
            <a:r>
              <a:rPr lang="ru-RU" sz="2800" dirty="0" smtClean="0"/>
              <a:t>, если</a:t>
            </a:r>
          </a:p>
          <a:p>
            <a:pPr marL="0" indent="0" algn="just">
              <a:buNone/>
            </a:pPr>
            <a:r>
              <a:rPr lang="ru-RU" sz="2800" dirty="0" smtClean="0"/>
              <a:t>ВС = 8, а углы В и С четырехугольника равны соответственно </a:t>
            </a:r>
            <a:r>
              <a:rPr lang="ru-RU" sz="2800" dirty="0" smtClean="0">
                <a:solidFill>
                  <a:srgbClr val="7030A0"/>
                </a:solidFill>
              </a:rPr>
              <a:t>129° и 96° (4).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FF0066"/>
                </a:solidFill>
              </a:rPr>
              <a:t>Задача №1</a:t>
            </a:r>
            <a:endParaRPr lang="ru-RU" sz="3200" i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 t="30262" r="11864" b="43932"/>
          <a:stretch/>
        </p:blipFill>
        <p:spPr bwMode="auto">
          <a:xfrm>
            <a:off x="2627784" y="2132856"/>
            <a:ext cx="4320480" cy="38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FF0066"/>
                </a:solidFill>
              </a:rPr>
              <a:t>Задача №1 (Теория, анализ)</a:t>
            </a:r>
            <a:endParaRPr lang="ru-RU" sz="3200" i="1" dirty="0">
              <a:solidFill>
                <a:srgbClr val="FF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Вписанный в окружность четырехугольник </a:t>
            </a:r>
            <a:r>
              <a:rPr lang="ru-RU" dirty="0" smtClean="0"/>
              <a:t>– это четырехугольник, все вершины которого лежат на этой окружности.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Если взять произвольный четырехугольник</a:t>
            </a:r>
            <a:r>
              <a:rPr lang="ru-RU" dirty="0" smtClean="0"/>
              <a:t>, то вокруг него </a:t>
            </a:r>
            <a:r>
              <a:rPr lang="ru-RU" dirty="0" smtClean="0">
                <a:solidFill>
                  <a:srgbClr val="FF0000"/>
                </a:solidFill>
              </a:rPr>
              <a:t>не всегда можно описать окружность</a:t>
            </a:r>
            <a:r>
              <a:rPr lang="ru-RU" dirty="0" smtClean="0"/>
              <a:t>, а лишь при выполнении определенных свойств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№1 (Теория, анализ)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Около четырехугольника можно описать окружность, если сумма его противолежащих углов будет равна 180°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43444" r="43254" b="31180"/>
          <a:stretch/>
        </p:blipFill>
        <p:spPr bwMode="auto">
          <a:xfrm>
            <a:off x="4427984" y="3428186"/>
            <a:ext cx="4716016" cy="25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№</a:t>
            </a:r>
            <a:r>
              <a:rPr lang="ru-RU" sz="3200" i="1" dirty="0" smtClean="0">
                <a:solidFill>
                  <a:srgbClr val="FF0066"/>
                </a:solidFill>
              </a:rPr>
              <a:t>1 </a:t>
            </a:r>
            <a:r>
              <a:rPr lang="ru-RU" sz="3200" b="1" i="1" dirty="0" smtClean="0">
                <a:solidFill>
                  <a:srgbClr val="FF0066"/>
                </a:solidFill>
              </a:rPr>
              <a:t>(Решение)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Поскольку существует точка, равноудаленная от всех вершин четырехугольника</a:t>
            </a:r>
            <a:r>
              <a:rPr lang="ru-RU" sz="2400" smtClean="0"/>
              <a:t>, </a:t>
            </a:r>
            <a:r>
              <a:rPr lang="ru-RU" sz="2400" smtClean="0"/>
              <a:t>в четырехугольник </a:t>
            </a:r>
            <a:r>
              <a:rPr lang="ru-RU" sz="2400" dirty="0" smtClean="0"/>
              <a:t>можно вписать в окружность.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Четырехугольник вписан в окружность, следовательно, суммы противоположных углов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равны 180°.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 t="30262" r="11864" b="43932"/>
          <a:stretch/>
        </p:blipFill>
        <p:spPr bwMode="auto">
          <a:xfrm>
            <a:off x="5883643" y="4145676"/>
            <a:ext cx="2864821" cy="252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Комбинация многоугольников и окружностей.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FF0066"/>
                </a:solidFill>
              </a:rPr>
              <a:t>Задача №</a:t>
            </a:r>
            <a:r>
              <a:rPr lang="ru-RU" sz="3200" i="1" dirty="0" smtClean="0">
                <a:solidFill>
                  <a:srgbClr val="FF0066"/>
                </a:solidFill>
              </a:rPr>
              <a:t>1 </a:t>
            </a:r>
            <a:r>
              <a:rPr lang="ru-RU" sz="3200" b="1" i="1" dirty="0" smtClean="0">
                <a:solidFill>
                  <a:srgbClr val="FF0066"/>
                </a:solidFill>
              </a:rPr>
              <a:t>(Решение)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Таким образом,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3. Отрезки АМ, ВМ и СМ равны как радиусы окружности, поэтому треугольники АВМ и ВМС – равнобедренные, откуда </a:t>
            </a:r>
          </a:p>
          <a:p>
            <a:pPr marL="0" indent="0">
              <a:buNone/>
            </a:pPr>
            <a:r>
              <a:rPr lang="ru-RU" sz="2800" dirty="0" smtClean="0"/>
              <a:t>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 t="30262" r="11864" b="43932"/>
          <a:stretch/>
        </p:blipFill>
        <p:spPr bwMode="auto">
          <a:xfrm>
            <a:off x="6156177" y="1591093"/>
            <a:ext cx="2592288" cy="22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7" t="39687" r="40309" b="54715"/>
          <a:stretch/>
        </p:blipFill>
        <p:spPr bwMode="auto">
          <a:xfrm>
            <a:off x="467370" y="2698735"/>
            <a:ext cx="531698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0" t="49312" r="32269" b="48292"/>
          <a:stretch/>
        </p:blipFill>
        <p:spPr bwMode="auto">
          <a:xfrm>
            <a:off x="4405281" y="4739128"/>
            <a:ext cx="2790345" cy="3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51545" r="52148" b="46149"/>
          <a:stretch/>
        </p:blipFill>
        <p:spPr bwMode="auto">
          <a:xfrm>
            <a:off x="942555" y="5253294"/>
            <a:ext cx="5213622" cy="3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638</Words>
  <Application>Microsoft Office PowerPoint</Application>
  <PresentationFormat>Экран (4:3)</PresentationFormat>
  <Paragraphs>129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Тема Office</vt:lpstr>
      <vt:lpstr>Система подготовки учащихся к ОГЭ по математике.  Решение геометрических задач повышенного уровня сложности</vt:lpstr>
      <vt:lpstr>Комбинация многоугольников и окружностей. Задача №1</vt:lpstr>
      <vt:lpstr>Комбинация многоугольников и окружностей. Задача №1 (анализ задачной формулировки)</vt:lpstr>
      <vt:lpstr>Комбинация многоугольников и окружностей. Задача №1 (анализ задачной ситуации, установление конструктивных связей)</vt:lpstr>
      <vt:lpstr>Комбинация многоугольников и окружностей. Задача №1</vt:lpstr>
      <vt:lpstr>Комбинация многоугольников и окружностей. Задача №1 (Теория, анализ)</vt:lpstr>
      <vt:lpstr>Комбинация многоугольников и окружностей. Задача №1 (Теория, анализ)</vt:lpstr>
      <vt:lpstr>Комбинация многоугольников и окружностей. Задача №1 (Решение)</vt:lpstr>
      <vt:lpstr>Комбинация многоугольников и окружностей. Задача №1 (Решение)</vt:lpstr>
      <vt:lpstr>Комбинация многоугольников и окружностей. Задача №1 (Решение)</vt:lpstr>
      <vt:lpstr>Комбинация многоугольников и окружностей. Задача №2</vt:lpstr>
      <vt:lpstr>Комбинация многоугольников и окружностей. Задача №2</vt:lpstr>
      <vt:lpstr>Комбинация многоугольников и окружностей. Задача №2 (Решение)</vt:lpstr>
      <vt:lpstr>Комбинация многоугольников и окружностей. Задача №2 (Решение)</vt:lpstr>
      <vt:lpstr>Треугольники. Задача №3</vt:lpstr>
      <vt:lpstr>Треугольники. Задача №3</vt:lpstr>
      <vt:lpstr>Треугольники. Задача №3 (Решение)</vt:lpstr>
      <vt:lpstr>Треугольники. Задача №3 (Решение)</vt:lpstr>
      <vt:lpstr>Треугольники. Задача №3 (Решение)</vt:lpstr>
      <vt:lpstr>Треугольники. Задача №3 (Решение)</vt:lpstr>
      <vt:lpstr>Четырехугольники. Задача №4 (для самостоятельной работы)</vt:lpstr>
      <vt:lpstr>Четырехугольники. Задача №4 (для самостоятельной работы)</vt:lpstr>
      <vt:lpstr>Комбинация многоугольников и окружностей. Задача №5</vt:lpstr>
      <vt:lpstr>Комбинация многоугольников и окружностей. Задача №5</vt:lpstr>
      <vt:lpstr>Комбинация многоугольников и окружностей. Задача №5 (Решение)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учащихся к ОГЭ по математике.  Решение геометрических задач повышенного уровня сложности</dc:title>
  <dc:creator>Admin</dc:creator>
  <cp:lastModifiedBy>1</cp:lastModifiedBy>
  <cp:revision>58</cp:revision>
  <cp:lastPrinted>2019-01-10T07:59:36Z</cp:lastPrinted>
  <dcterms:created xsi:type="dcterms:W3CDTF">2018-12-27T04:02:53Z</dcterms:created>
  <dcterms:modified xsi:type="dcterms:W3CDTF">2019-01-10T11:43:23Z</dcterms:modified>
</cp:coreProperties>
</file>